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57" r:id="rId4"/>
    <p:sldId id="258" r:id="rId5"/>
    <p:sldId id="260" r:id="rId6"/>
    <p:sldId id="263" r:id="rId7"/>
    <p:sldId id="300" r:id="rId8"/>
    <p:sldId id="272" r:id="rId9"/>
    <p:sldId id="267" r:id="rId10"/>
    <p:sldId id="301" r:id="rId11"/>
    <p:sldId id="302" r:id="rId12"/>
    <p:sldId id="303" r:id="rId13"/>
    <p:sldId id="304" r:id="rId14"/>
    <p:sldId id="305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dano" initials="G" lastIdx="1" clrIdx="0">
    <p:extLst>
      <p:ext uri="{19B8F6BF-5375-455C-9EA6-DF929625EA0E}">
        <p15:presenceInfo xmlns:p15="http://schemas.microsoft.com/office/powerpoint/2012/main" userId="Giord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337"/>
    <a:srgbClr val="075597"/>
    <a:srgbClr val="022366"/>
    <a:srgbClr val="01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22" autoAdjust="0"/>
  </p:normalViewPr>
  <p:slideViewPr>
    <p:cSldViewPr>
      <p:cViewPr varScale="1">
        <p:scale>
          <a:sx n="84" d="100"/>
          <a:sy n="84" d="100"/>
        </p:scale>
        <p:origin x="85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4671-AA52-4267-878D-4EE599BA5F94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E8DC5-1614-4907-B5F6-8597279FCC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497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smarterwithgartner/6-steps-for-planning-a-cloud-strategy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3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59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  <a:hlinkClick r:id="rId3"/>
              </a:rPr>
              <a:t>Cloud</a:t>
            </a:r>
            <a:r>
              <a:rPr lang="en-US" b="0" dirty="0">
                <a:effectLst/>
              </a:rPr>
              <a:t> computing initially emerged in the United States.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</a:rPr>
              <a:t>Since 2015, the U.S. has been the leader in cloud adoption and has set the pace for such adoption around the world.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</a:rPr>
              <a:t>By 2022, cloud adoption for all other countries will lag behind the U.S. by one to seven or more years.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</a:rPr>
              <a:t>Also in 2022 in the U.S., 14% of total IT spending will be on cloud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0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810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7635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921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BAC5-BCD8-46F9-9455-E6B7B704D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0F439-F1C6-4B95-BEBF-A4CD1DBC1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BC05D-F522-4C0F-984B-29144D7A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8D03C-FEE7-4378-A6F3-662AD5EC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6B0CC-EE16-4522-B73C-3C6AE7C3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27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B489-12E7-4290-B872-84B5EF71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455E4-C083-4A16-880B-5FEA772B7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4BACF-6768-4B6B-8DBF-19DBE1E5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10C62-B972-4D8E-AD35-C4B664DF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5AFE-A777-4469-998B-A5D3DF18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43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2B9FF-F1D8-4980-9629-B079509F0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7FE8B-5516-484D-A6EB-E9DDB11AA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16E91-2E54-4B4E-AE34-0FEEE260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3B99-E368-4CCE-ADC6-342DC4D0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DB74C-D69C-4880-958F-ADA2E01C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51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21F3-19E7-4EAA-BC4E-67C0F539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11C6F-3972-42EF-958A-5C1CC4E54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DE866-01C1-44CE-B662-3E37A7E5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E2741-A524-41A0-884A-F3BA6B01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D0551-E7CC-4C65-88A8-E447E2B1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81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7AA4-6AE2-48F2-83A0-995AE1E9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98777-B559-42CE-AB07-D8EA6DEDA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7A09F-C908-4F99-AFBD-11F6DF8F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81D8C-61D4-428B-B975-984359B9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7A908-C39B-4F58-A3AC-2C1A67EB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658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C043-C879-419C-8686-6D2DD699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01744-5876-492F-9D66-345E1AA18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A7E0F-2E63-45E0-9B58-51A5F5C31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879A2-8779-4F02-8BBA-70652D8B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1E1B1-A1E1-4828-92CB-177C0EB0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5F3FD-B14B-4D7C-BA44-ABBB7239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24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17DD-9CF8-4912-AA55-244F8406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7F47D-A5AC-446E-8F34-A0CB6834F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01077-5614-4731-AD59-AC6895601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878B6-0F95-478F-B55D-E37847766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109B06-FC34-4F56-A2B4-3FAF2942B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2A98D-A652-4D7F-BAF6-621A89B6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A196B-6CDD-4582-AE80-87C6ED91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4B794-71D0-4288-A54A-0DD3D15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97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698B-F72A-42D6-9C4A-096F20B7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7DB62-9E34-4AD5-8046-D27BE375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34BB0-4F59-4E5C-B615-EC79C5A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D7C3B-F992-4DF2-A993-569B21E0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43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7F030-46E2-476C-A294-9669181B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4B965-C353-492A-877B-2B8F8351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9A2DF-8AC8-4B5B-835D-875F214F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13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B5B3-5A8F-46FC-A136-C14E91EB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8E521-B022-450F-8AD6-16DD5291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E7C7D-1F3D-4B7D-8368-446A0E57E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5AA8E-B118-4801-8C57-4A1B3E6B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CA442-1E14-4332-8C25-31C4EB19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E4898-089D-4DF0-9338-41374090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DD3C-4FE1-4D9C-BBE5-778DB84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DE05F-86C9-45C5-8397-C1BA347B6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B9F1C-0291-4D4B-99BC-778EE1A0D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11F3-C4A3-44D9-9746-34C4CFBA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362BB-7AE8-40AE-A18A-27AAC4B2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849FD-6034-48F2-B75C-D0571A65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78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A9EF3-8626-4BC7-8863-D3684C83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0D1BC-298D-4624-8EF8-0C0276D7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959AD-22C9-4AA8-9F00-5607B7E9A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1102-2106-400A-9F7B-ADEB14D6B670}" type="datetimeFigureOut">
              <a:rPr lang="en-CA" smtClean="0"/>
              <a:t>2021-01-24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6A02A-E43C-46F7-BEB6-734FCD9F9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09AEC-621C-412A-84CE-1296B4E2B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83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.stackoverflow.com/survey/202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.stackoverflow.com/survey/202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AE63E51-7882-45E2-BEBB-0344ACDF4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0" y="0"/>
            <a:ext cx="1219271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0B6F19-49C8-4369-83DF-C61E900CC869}"/>
              </a:ext>
            </a:extLst>
          </p:cNvPr>
          <p:cNvSpPr/>
          <p:nvPr/>
        </p:nvSpPr>
        <p:spPr>
          <a:xfrm>
            <a:off x="-710" y="3111962"/>
            <a:ext cx="12192000" cy="182903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AF9E8-1074-4BDE-97DC-F9918400A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3458700"/>
            <a:ext cx="9648000" cy="1007881"/>
          </a:xfrm>
        </p:spPr>
        <p:txBody>
          <a:bodyPr>
            <a:normAutofit/>
          </a:bodyPr>
          <a:lstStyle/>
          <a:p>
            <a:r>
              <a:rPr lang="en-CA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Perfil</a:t>
            </a:r>
            <a:r>
              <a:rPr lang="en-CA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para o mercado exterior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7584FA-637F-440E-A2E9-FCB64283D419}"/>
              </a:ext>
            </a:extLst>
          </p:cNvPr>
          <p:cNvSpPr txBox="1">
            <a:spLocks/>
          </p:cNvSpPr>
          <p:nvPr/>
        </p:nvSpPr>
        <p:spPr>
          <a:xfrm>
            <a:off x="-168000" y="6225766"/>
            <a:ext cx="4896000" cy="570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SQL Week Recife Conference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822C21-2D95-4CAD-B72E-A8E688ED45C7}"/>
              </a:ext>
            </a:extLst>
          </p:cNvPr>
          <p:cNvSpPr txBox="1">
            <a:spLocks/>
          </p:cNvSpPr>
          <p:nvPr/>
        </p:nvSpPr>
        <p:spPr>
          <a:xfrm>
            <a:off x="5952000" y="5287738"/>
            <a:ext cx="4896000" cy="570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por Giordano Lins</a:t>
            </a:r>
          </a:p>
        </p:txBody>
      </p:sp>
    </p:spTree>
    <p:extLst>
      <p:ext uri="{BB962C8B-B14F-4D97-AF65-F5344CB8AC3E}">
        <p14:creationId xmlns:p14="http://schemas.microsoft.com/office/powerpoint/2010/main" val="313162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3708-5C2F-4305-A79E-041146CAE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30" y="261000"/>
            <a:ext cx="10515600" cy="759875"/>
          </a:xfrm>
        </p:spPr>
        <p:txBody>
          <a:bodyPr/>
          <a:lstStyle/>
          <a:p>
            <a:r>
              <a:rPr lang="en-CA" dirty="0" err="1"/>
              <a:t>Idioma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03005-7C1D-4A09-BBC8-730056540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0" y="1404188"/>
            <a:ext cx="5240290" cy="4976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26272-6DD1-460B-A094-734966CA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80" y="1411345"/>
            <a:ext cx="4985420" cy="502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3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008D-C11F-4DA8-B073-0DE9C4EB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Idoma</a:t>
            </a:r>
            <a:r>
              <a:rPr lang="en-CA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35C24-147A-4048-95F8-F5340A10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err="1"/>
              <a:t>Inglês</a:t>
            </a:r>
            <a:r>
              <a:rPr lang="en-CA" dirty="0"/>
              <a:t> (60% das </a:t>
            </a:r>
            <a:r>
              <a:rPr lang="en-CA" dirty="0" err="1"/>
              <a:t>vagas</a:t>
            </a:r>
            <a:r>
              <a:rPr lang="en-CA" dirty="0"/>
              <a:t> </a:t>
            </a:r>
            <a:r>
              <a:rPr lang="en-CA" dirty="0" err="1"/>
              <a:t>ja</a:t>
            </a:r>
            <a:r>
              <a:rPr lang="en-CA" dirty="0"/>
              <a:t> </a:t>
            </a:r>
            <a:r>
              <a:rPr lang="en-CA" dirty="0" err="1"/>
              <a:t>pedem</a:t>
            </a:r>
            <a:r>
              <a:rPr lang="en-CA" dirty="0"/>
              <a:t> </a:t>
            </a:r>
            <a:r>
              <a:rPr lang="en-CA" dirty="0" err="1"/>
              <a:t>algum</a:t>
            </a:r>
            <a:r>
              <a:rPr lang="en-CA" dirty="0"/>
              <a:t> </a:t>
            </a:r>
            <a:r>
              <a:rPr lang="en-CA" dirty="0" err="1"/>
              <a:t>conhecimento</a:t>
            </a:r>
            <a:r>
              <a:rPr lang="en-CA" dirty="0"/>
              <a:t> no </a:t>
            </a:r>
            <a:r>
              <a:rPr lang="en-CA" dirty="0" err="1"/>
              <a:t>idioma</a:t>
            </a:r>
            <a:r>
              <a:rPr lang="en-CA" dirty="0"/>
              <a:t>)</a:t>
            </a:r>
          </a:p>
          <a:p>
            <a:r>
              <a:rPr lang="en-CA" b="1" dirty="0" err="1"/>
              <a:t>Espanhol</a:t>
            </a:r>
            <a:r>
              <a:rPr lang="en-CA" dirty="0"/>
              <a:t> (Segundo </a:t>
            </a:r>
            <a:r>
              <a:rPr lang="en-CA" dirty="0" err="1"/>
              <a:t>idioma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falado</a:t>
            </a:r>
            <a:r>
              <a:rPr lang="en-CA" dirty="0"/>
              <a:t> do </a:t>
            </a:r>
            <a:r>
              <a:rPr lang="en-CA" dirty="0" err="1"/>
              <a:t>mundo</a:t>
            </a:r>
            <a:r>
              <a:rPr lang="en-CA" dirty="0"/>
              <a:t>)</a:t>
            </a:r>
          </a:p>
          <a:p>
            <a:r>
              <a:rPr lang="en-CA" b="1" dirty="0" err="1"/>
              <a:t>Chinês</a:t>
            </a:r>
            <a:r>
              <a:rPr lang="en-CA" dirty="0"/>
              <a:t> (A china é o principal </a:t>
            </a:r>
            <a:r>
              <a:rPr lang="en-CA" dirty="0" err="1"/>
              <a:t>parceiro</a:t>
            </a:r>
            <a:r>
              <a:rPr lang="en-CA" dirty="0"/>
              <a:t> </a:t>
            </a:r>
            <a:r>
              <a:rPr lang="en-CA" dirty="0" err="1"/>
              <a:t>comercial</a:t>
            </a:r>
            <a:r>
              <a:rPr lang="en-CA" dirty="0"/>
              <a:t> do </a:t>
            </a:r>
            <a:r>
              <a:rPr lang="en-CA" dirty="0" err="1"/>
              <a:t>Brasil</a:t>
            </a:r>
            <a:r>
              <a:rPr lang="en-CA" dirty="0"/>
              <a:t> </a:t>
            </a:r>
            <a:r>
              <a:rPr lang="en-CA" dirty="0" err="1"/>
              <a:t>há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de 10 </a:t>
            </a:r>
            <a:r>
              <a:rPr lang="en-CA" dirty="0" err="1"/>
              <a:t>anos</a:t>
            </a:r>
            <a:r>
              <a:rPr lang="en-CA" dirty="0"/>
              <a:t>)</a:t>
            </a:r>
          </a:p>
          <a:p>
            <a:r>
              <a:rPr lang="en-CA" b="1" dirty="0" err="1"/>
              <a:t>Alemão</a:t>
            </a:r>
            <a:r>
              <a:rPr lang="en-CA" dirty="0"/>
              <a:t> (Quarto </a:t>
            </a:r>
            <a:r>
              <a:rPr lang="en-CA" dirty="0" err="1"/>
              <a:t>maior</a:t>
            </a:r>
            <a:r>
              <a:rPr lang="en-CA" dirty="0"/>
              <a:t> </a:t>
            </a:r>
            <a:r>
              <a:rPr lang="en-CA" dirty="0" err="1"/>
              <a:t>parceiro</a:t>
            </a:r>
            <a:r>
              <a:rPr lang="en-CA" dirty="0"/>
              <a:t> </a:t>
            </a:r>
            <a:r>
              <a:rPr lang="en-CA" dirty="0" err="1"/>
              <a:t>comercial</a:t>
            </a:r>
            <a:r>
              <a:rPr lang="en-CA" dirty="0"/>
              <a:t> do </a:t>
            </a:r>
            <a:r>
              <a:rPr lang="en-CA" dirty="0" err="1"/>
              <a:t>Brasil</a:t>
            </a:r>
            <a:r>
              <a:rPr lang="en-CA" dirty="0"/>
              <a:t>)</a:t>
            </a:r>
          </a:p>
          <a:p>
            <a:r>
              <a:rPr lang="en-CA" b="1" dirty="0" err="1"/>
              <a:t>Francês</a:t>
            </a:r>
            <a:r>
              <a:rPr lang="en-CA" dirty="0"/>
              <a:t> (</a:t>
            </a:r>
            <a:r>
              <a:rPr lang="en-CA" dirty="0" err="1"/>
              <a:t>Falado</a:t>
            </a:r>
            <a:r>
              <a:rPr lang="en-CA" dirty="0"/>
              <a:t> </a:t>
            </a:r>
            <a:r>
              <a:rPr lang="en-CA" dirty="0" err="1"/>
              <a:t>em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de 30 </a:t>
            </a:r>
            <a:r>
              <a:rPr lang="en-CA" dirty="0" err="1"/>
              <a:t>países</a:t>
            </a:r>
            <a:r>
              <a:rPr lang="en-CA" dirty="0"/>
              <a:t>. </a:t>
            </a:r>
            <a:r>
              <a:rPr lang="pt-BR" dirty="0"/>
              <a:t>A província de Quebec, no Canadá, tem o francês como idioma oficial e conta com um programa governamental para atrair profissionais brasileiros para trabalhar no país.)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617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3708-5C2F-4305-A79E-041146CAE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00" y="3049063"/>
            <a:ext cx="2592000" cy="595938"/>
          </a:xfrm>
        </p:spPr>
        <p:txBody>
          <a:bodyPr>
            <a:noAutofit/>
          </a:bodyPr>
          <a:lstStyle/>
          <a:p>
            <a:r>
              <a:rPr lang="en-CA" sz="4000" dirty="0"/>
              <a:t>Freelancing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78E95-57A2-4DD7-9652-0A5E9CC5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873" y="693000"/>
            <a:ext cx="5117127" cy="543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D1EFBC-FDC9-4F0E-A998-2375C0B5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881" y="693000"/>
            <a:ext cx="3348119" cy="54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0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008D-C11F-4DA8-B073-0DE9C4EB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Perfil</a:t>
            </a:r>
            <a:r>
              <a:rPr lang="en-CA" dirty="0"/>
              <a:t> </a:t>
            </a:r>
            <a:r>
              <a:rPr lang="en-CA" dirty="0" err="1"/>
              <a:t>desejado</a:t>
            </a:r>
            <a:r>
              <a:rPr lang="en-CA" dirty="0"/>
              <a:t> de um professional no mercado </a:t>
            </a:r>
            <a:r>
              <a:rPr lang="en-CA" dirty="0" err="1"/>
              <a:t>externo</a:t>
            </a:r>
            <a:r>
              <a:rPr lang="en-CA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35C24-147A-4048-95F8-F5340A10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9000"/>
            <a:ext cx="5977800" cy="2539375"/>
          </a:xfrm>
        </p:spPr>
        <p:txBody>
          <a:bodyPr/>
          <a:lstStyle/>
          <a:p>
            <a:r>
              <a:rPr lang="en-CA" b="1" dirty="0" err="1"/>
              <a:t>Proativo</a:t>
            </a:r>
            <a:endParaRPr lang="en-CA" b="1" dirty="0"/>
          </a:p>
          <a:p>
            <a:r>
              <a:rPr lang="en-CA" b="1" dirty="0" err="1"/>
              <a:t>Comunicativo</a:t>
            </a:r>
            <a:endParaRPr lang="en-CA" b="1" dirty="0"/>
          </a:p>
          <a:p>
            <a:r>
              <a:rPr lang="en-CA" b="1" dirty="0" err="1"/>
              <a:t>Qualificado</a:t>
            </a:r>
            <a:r>
              <a:rPr lang="en-CA" b="1" dirty="0"/>
              <a:t> </a:t>
            </a:r>
            <a:r>
              <a:rPr lang="en-CA" b="1" dirty="0" err="1"/>
              <a:t>tecnicamente</a:t>
            </a:r>
            <a:endParaRPr lang="en-CA" b="1" dirty="0"/>
          </a:p>
          <a:p>
            <a:r>
              <a:rPr lang="en-CA" b="1" dirty="0" err="1"/>
              <a:t>Adaptável</a:t>
            </a:r>
            <a:r>
              <a:rPr lang="en-CA" b="1" dirty="0"/>
              <a:t> no </a:t>
            </a:r>
            <a:r>
              <a:rPr lang="en-CA" b="1" dirty="0" err="1"/>
              <a:t>trabalho</a:t>
            </a:r>
            <a:r>
              <a:rPr lang="en-CA" b="1" dirty="0"/>
              <a:t> </a:t>
            </a:r>
            <a:r>
              <a:rPr lang="en-CA" b="1" dirty="0" err="1"/>
              <a:t>em</a:t>
            </a:r>
            <a:r>
              <a:rPr lang="en-CA" b="1" dirty="0"/>
              <a:t> </a:t>
            </a:r>
            <a:r>
              <a:rPr lang="en-CA" b="1" dirty="0" err="1"/>
              <a:t>equipe</a:t>
            </a:r>
            <a:endParaRPr lang="en-CA" b="1" dirty="0"/>
          </a:p>
          <a:p>
            <a:r>
              <a:rPr lang="en-CA" b="1" dirty="0" err="1"/>
              <a:t>Fácil</a:t>
            </a:r>
            <a:r>
              <a:rPr lang="en-CA" b="1" dirty="0"/>
              <a:t> </a:t>
            </a:r>
            <a:r>
              <a:rPr lang="en-CA" b="1" dirty="0" err="1"/>
              <a:t>aprendizagem</a:t>
            </a:r>
            <a:endParaRPr lang="en-CA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443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008D-C11F-4DA8-B073-0DE9C4EB7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9800" cy="1325563"/>
          </a:xfrm>
        </p:spPr>
        <p:txBody>
          <a:bodyPr/>
          <a:lstStyle/>
          <a:p>
            <a:r>
              <a:rPr lang="en-CA" dirty="0" err="1"/>
              <a:t>Fatores</a:t>
            </a:r>
            <a:r>
              <a:rPr lang="en-CA" dirty="0"/>
              <a:t> que </a:t>
            </a:r>
            <a:r>
              <a:rPr lang="en-CA" dirty="0" err="1"/>
              <a:t>ajudam</a:t>
            </a:r>
            <a:r>
              <a:rPr lang="en-CA" dirty="0"/>
              <a:t> no </a:t>
            </a:r>
            <a:r>
              <a:rPr lang="en-CA" dirty="0" err="1"/>
              <a:t>processo</a:t>
            </a:r>
            <a:r>
              <a:rPr lang="en-CA" dirty="0"/>
              <a:t> de </a:t>
            </a:r>
            <a:r>
              <a:rPr lang="en-CA" dirty="0" err="1"/>
              <a:t>imigração</a:t>
            </a:r>
            <a:r>
              <a:rPr lang="en-CA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35C24-147A-4048-95F8-F5340A10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000"/>
            <a:ext cx="5977800" cy="3888000"/>
          </a:xfrm>
        </p:spPr>
        <p:txBody>
          <a:bodyPr>
            <a:normAutofit/>
          </a:bodyPr>
          <a:lstStyle/>
          <a:p>
            <a:r>
              <a:rPr lang="en-CA" b="1" dirty="0" err="1"/>
              <a:t>Formação</a:t>
            </a:r>
            <a:r>
              <a:rPr lang="en-CA" b="1" dirty="0"/>
              <a:t> </a:t>
            </a:r>
            <a:r>
              <a:rPr lang="en-CA" b="1" dirty="0" err="1"/>
              <a:t>acadêmica</a:t>
            </a:r>
            <a:endParaRPr lang="en-CA" b="1" dirty="0"/>
          </a:p>
          <a:p>
            <a:r>
              <a:rPr lang="en-CA" b="1" dirty="0" err="1"/>
              <a:t>Idiomas</a:t>
            </a:r>
            <a:endParaRPr lang="en-CA" b="1" dirty="0"/>
          </a:p>
          <a:p>
            <a:r>
              <a:rPr lang="en-CA" b="1" dirty="0" err="1"/>
              <a:t>Certificações</a:t>
            </a:r>
            <a:endParaRPr lang="en-CA" b="1" dirty="0"/>
          </a:p>
          <a:p>
            <a:endParaRPr lang="en-CA" b="1" dirty="0"/>
          </a:p>
          <a:p>
            <a:r>
              <a:rPr lang="en-CA" b="1" dirty="0" err="1"/>
              <a:t>Organização</a:t>
            </a:r>
            <a:r>
              <a:rPr lang="en-CA" b="1" dirty="0"/>
              <a:t> e </a:t>
            </a:r>
            <a:r>
              <a:rPr lang="en-CA" b="1" dirty="0" err="1"/>
              <a:t>Foco</a:t>
            </a:r>
            <a:endParaRPr lang="en-CA" b="1" dirty="0"/>
          </a:p>
          <a:p>
            <a:r>
              <a:rPr lang="en-CA" b="1" dirty="0"/>
              <a:t>Fazer as </a:t>
            </a:r>
            <a:r>
              <a:rPr lang="en-CA" b="1" dirty="0" err="1"/>
              <a:t>coisas</a:t>
            </a:r>
            <a:r>
              <a:rPr lang="en-CA" b="1" dirty="0"/>
              <a:t> </a:t>
            </a:r>
            <a:r>
              <a:rPr lang="en-CA" b="1" dirty="0" err="1"/>
              <a:t>acontecerem</a:t>
            </a:r>
            <a:endParaRPr lang="en-CA" b="1" dirty="0"/>
          </a:p>
          <a:p>
            <a:r>
              <a:rPr lang="en-CA" b="1" dirty="0" err="1"/>
              <a:t>Planejamento</a:t>
            </a:r>
            <a:r>
              <a:rPr lang="en-CA" b="1" dirty="0"/>
              <a:t> </a:t>
            </a:r>
            <a:r>
              <a:rPr lang="en-CA" b="1" dirty="0" err="1"/>
              <a:t>em</a:t>
            </a:r>
            <a:r>
              <a:rPr lang="en-CA" b="1" dirty="0"/>
              <a:t> </a:t>
            </a:r>
            <a:r>
              <a:rPr lang="en-CA" b="1" dirty="0" err="1"/>
              <a:t>família</a:t>
            </a:r>
            <a:endParaRPr lang="en-CA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839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D6FBA-EF2D-47E7-8C55-3BBF9B77F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786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F367-6BFB-4860-B5A3-BEF5496C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8374"/>
            <a:ext cx="4977976" cy="145405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</a:rPr>
              <a:t>Giordano </a:t>
            </a:r>
            <a:r>
              <a:rPr lang="en-CA" dirty="0" err="1">
                <a:solidFill>
                  <a:srgbClr val="000000"/>
                </a:solidFill>
              </a:rPr>
              <a:t>Lins</a:t>
            </a:r>
            <a:endParaRPr lang="en-CA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008A-8D7E-40DF-9549-882097FF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4957" y="1315958"/>
            <a:ext cx="4977578" cy="1015299"/>
          </a:xfrm>
        </p:spPr>
        <p:txBody>
          <a:bodyPr anchor="ctr">
            <a:normAutofit/>
          </a:bodyPr>
          <a:lstStyle/>
          <a:p>
            <a:r>
              <a:rPr lang="en-CA" sz="2000" dirty="0">
                <a:solidFill>
                  <a:srgbClr val="000000"/>
                </a:solidFill>
              </a:rPr>
              <a:t>DevOps Engineer @ Genius Solutions</a:t>
            </a:r>
          </a:p>
          <a:p>
            <a:r>
              <a:rPr lang="en-CA" sz="2000" dirty="0">
                <a:solidFill>
                  <a:srgbClr val="000000"/>
                </a:solidFill>
              </a:rPr>
              <a:t>Co-</a:t>
            </a:r>
            <a:r>
              <a:rPr lang="en-CA" sz="2000" dirty="0" err="1">
                <a:solidFill>
                  <a:srgbClr val="000000"/>
                </a:solidFill>
              </a:rPr>
              <a:t>fundador</a:t>
            </a:r>
            <a:r>
              <a:rPr lang="en-CA" sz="2000" dirty="0">
                <a:solidFill>
                  <a:srgbClr val="000000"/>
                </a:solidFill>
              </a:rPr>
              <a:t> da Prospect </a:t>
            </a:r>
            <a:r>
              <a:rPr lang="en-CA" sz="2000" dirty="0" err="1">
                <a:solidFill>
                  <a:srgbClr val="000000"/>
                </a:solidFill>
              </a:rPr>
              <a:t>Soluções</a:t>
            </a:r>
            <a:r>
              <a:rPr lang="en-CA" sz="2000" dirty="0">
                <a:solidFill>
                  <a:srgbClr val="000000"/>
                </a:solidFill>
              </a:rPr>
              <a:t> </a:t>
            </a:r>
            <a:r>
              <a:rPr lang="en-CA" sz="2000" dirty="0" err="1">
                <a:solidFill>
                  <a:srgbClr val="000000"/>
                </a:solidFill>
              </a:rPr>
              <a:t>em</a:t>
            </a:r>
            <a:r>
              <a:rPr lang="en-CA" sz="2000" dirty="0">
                <a:solidFill>
                  <a:srgbClr val="000000"/>
                </a:solidFill>
              </a:rPr>
              <a:t> TI</a:t>
            </a:r>
          </a:p>
        </p:txBody>
      </p:sp>
      <p:pic>
        <p:nvPicPr>
          <p:cNvPr id="5" name="Picture 4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ADE177AE-E0AF-4383-9BC0-CF22DFFFE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r="1730" b="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8DE06-C92E-47ED-A29C-00B1F251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86" y="4758020"/>
            <a:ext cx="616196" cy="61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6E056-E4CD-4BEF-A8DC-13BB30148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486" y="5439416"/>
            <a:ext cx="616196" cy="66754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62C5B5-12EE-4E39-B5CB-EA2372B435B8}"/>
              </a:ext>
            </a:extLst>
          </p:cNvPr>
          <p:cNvSpPr txBox="1">
            <a:spLocks/>
          </p:cNvSpPr>
          <p:nvPr/>
        </p:nvSpPr>
        <p:spPr>
          <a:xfrm>
            <a:off x="6912003" y="4029188"/>
            <a:ext cx="4977578" cy="2847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err="1">
                <a:solidFill>
                  <a:srgbClr val="000000"/>
                </a:solidFill>
              </a:rPr>
              <a:t>linsgiordano</a:t>
            </a:r>
            <a:endParaRPr lang="en-CA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CA" sz="105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00"/>
                </a:solidFill>
              </a:rPr>
              <a:t>GiordanoLins</a:t>
            </a:r>
            <a:endParaRPr lang="en-CA" sz="2400" dirty="0">
              <a:solidFill>
                <a:srgbClr val="000000"/>
              </a:solidFill>
            </a:endParaRPr>
          </a:p>
        </p:txBody>
      </p:sp>
      <p:pic>
        <p:nvPicPr>
          <p:cNvPr id="1027" name="Picture 3" descr="mcp">
            <a:extLst>
              <a:ext uri="{FF2B5EF4-FFF2-40B4-BE49-F238E27FC236}">
                <a16:creationId xmlns:a16="http://schemas.microsoft.com/office/drawing/2014/main" id="{C21B79E3-7482-4F71-A2F3-BB49948D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588" y="2739224"/>
            <a:ext cx="15240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MCTS_Logo_490x365-300x223">
            <a:extLst>
              <a:ext uri="{FF2B5EF4-FFF2-40B4-BE49-F238E27FC236}">
                <a16:creationId xmlns:a16="http://schemas.microsoft.com/office/drawing/2014/main" id="{A9F04784-6098-4AA2-B633-EED5FEC3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262" y="2885215"/>
            <a:ext cx="1019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4" descr="azure-developer-associate-600x600">
            <a:extLst>
              <a:ext uri="{FF2B5EF4-FFF2-40B4-BE49-F238E27FC236}">
                <a16:creationId xmlns:a16="http://schemas.microsoft.com/office/drawing/2014/main" id="{2A48E970-1F51-49D4-BEA4-1EAF96B0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69" y="284399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 descr="MCT-Microsoft_Certified_Trainer">
            <a:extLst>
              <a:ext uri="{FF2B5EF4-FFF2-40B4-BE49-F238E27FC236}">
                <a16:creationId xmlns:a16="http://schemas.microsoft.com/office/drawing/2014/main" id="{28B09236-62BD-4CAB-A5D1-A015C971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301" y="28226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53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281A-3A89-4964-B47A-8D6E9603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</a:rPr>
              <a:t>A Gartner </a:t>
            </a:r>
            <a:r>
              <a:rPr lang="en-US" sz="2200" b="1" dirty="0" err="1">
                <a:solidFill>
                  <a:srgbClr val="FFFFFF"/>
                </a:solidFill>
              </a:rPr>
              <a:t>diz</a:t>
            </a:r>
            <a:r>
              <a:rPr lang="en-US" sz="2200" b="1" dirty="0">
                <a:solidFill>
                  <a:srgbClr val="FFFFFF"/>
                </a:solidFill>
              </a:rPr>
              <a:t> que </a:t>
            </a:r>
            <a:r>
              <a:rPr lang="en-US" sz="2200" b="1" dirty="0" err="1">
                <a:solidFill>
                  <a:srgbClr val="FFFFFF"/>
                </a:solidFill>
              </a:rPr>
              <a:t>os</a:t>
            </a:r>
            <a:r>
              <a:rPr lang="en-US" sz="2200" b="1" dirty="0">
                <a:solidFill>
                  <a:srgbClr val="FFFFFF"/>
                </a:solidFill>
              </a:rPr>
              <a:t> </a:t>
            </a:r>
            <a:r>
              <a:rPr lang="en-US" sz="2200" b="1" dirty="0" err="1">
                <a:solidFill>
                  <a:srgbClr val="FFFFFF"/>
                </a:solidFill>
              </a:rPr>
              <a:t>gastos</a:t>
            </a:r>
            <a:r>
              <a:rPr lang="en-US" sz="2200" b="1" dirty="0">
                <a:solidFill>
                  <a:srgbClr val="FFFFFF"/>
                </a:solidFill>
              </a:rPr>
              <a:t> </a:t>
            </a:r>
            <a:r>
              <a:rPr lang="en-US" sz="2200" b="1" dirty="0" err="1">
                <a:solidFill>
                  <a:srgbClr val="FFFFFF"/>
                </a:solidFill>
              </a:rPr>
              <a:t>em</a:t>
            </a:r>
            <a:r>
              <a:rPr lang="en-US" sz="2200" b="1" dirty="0">
                <a:solidFill>
                  <a:srgbClr val="FFFFFF"/>
                </a:solidFill>
              </a:rPr>
              <a:t> TI </a:t>
            </a:r>
            <a:r>
              <a:rPr lang="en-US" sz="2200" b="1" dirty="0" err="1">
                <a:solidFill>
                  <a:srgbClr val="FFFFFF"/>
                </a:solidFill>
              </a:rPr>
              <a:t>vão</a:t>
            </a:r>
            <a:r>
              <a:rPr lang="en-US" sz="2200" b="1" dirty="0">
                <a:solidFill>
                  <a:srgbClr val="FFFFFF"/>
                </a:solidFill>
              </a:rPr>
              <a:t> </a:t>
            </a:r>
            <a:r>
              <a:rPr lang="en-US" sz="2200" b="1" dirty="0" err="1">
                <a:solidFill>
                  <a:srgbClr val="FFFFFF"/>
                </a:solidFill>
              </a:rPr>
              <a:t>crescer</a:t>
            </a:r>
            <a:r>
              <a:rPr lang="en-US" sz="2200" b="1" dirty="0">
                <a:solidFill>
                  <a:srgbClr val="FFFFFF"/>
                </a:solidFill>
              </a:rPr>
              <a:t> 3.7% </a:t>
            </a:r>
            <a:r>
              <a:rPr lang="en-US" sz="2200" b="1" dirty="0" err="1">
                <a:solidFill>
                  <a:srgbClr val="FFFFFF"/>
                </a:solidFill>
              </a:rPr>
              <a:t>em</a:t>
            </a:r>
            <a:r>
              <a:rPr lang="en-US" sz="2200" b="1" dirty="0">
                <a:solidFill>
                  <a:srgbClr val="FFFFFF"/>
                </a:solidFill>
              </a:rPr>
              <a:t> 2020</a:t>
            </a:r>
            <a:endParaRPr lang="en-CA" sz="2200" dirty="0">
              <a:solidFill>
                <a:srgbClr val="FFFFF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080BBA8-5695-4089-8F40-C4BC1F0E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000" y="1773000"/>
            <a:ext cx="65696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 1. Worldwide IT Spending Forecast (Billions of U.S. Dollars)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888743-B228-491A-9DB1-C5E4EBA7C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43531"/>
              </p:ext>
            </p:extLst>
          </p:nvPr>
        </p:nvGraphicFramePr>
        <p:xfrm>
          <a:off x="4008000" y="2165721"/>
          <a:ext cx="7357656" cy="35402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0001">
                  <a:extLst>
                    <a:ext uri="{9D8B030D-6E8A-4147-A177-3AD203B41FA5}">
                      <a16:colId xmlns:a16="http://schemas.microsoft.com/office/drawing/2014/main" val="1004956794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2138013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2069693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97153289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51233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778390514"/>
                    </a:ext>
                  </a:extLst>
                </a:gridCol>
                <a:gridCol w="1093655">
                  <a:extLst>
                    <a:ext uri="{9D8B030D-6E8A-4147-A177-3AD203B41FA5}">
                      <a16:colId xmlns:a16="http://schemas.microsoft.com/office/drawing/2014/main" val="1974498474"/>
                    </a:ext>
                  </a:extLst>
                </a:gridCol>
              </a:tblGrid>
              <a:tr h="829968">
                <a:tc>
                  <a:txBody>
                    <a:bodyPr/>
                    <a:lstStyle/>
                    <a:p>
                      <a:r>
                        <a:rPr lang="en-CA" sz="1600" dirty="0"/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2019</a:t>
                      </a:r>
                      <a:endParaRPr lang="en-CA" sz="1600" dirty="0"/>
                    </a:p>
                    <a:p>
                      <a:r>
                        <a:rPr lang="en-CA" sz="1600" b="1" dirty="0"/>
                        <a:t>Spending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2019</a:t>
                      </a:r>
                      <a:endParaRPr lang="en-CA" sz="1600"/>
                    </a:p>
                    <a:p>
                      <a:r>
                        <a:rPr lang="en-CA" sz="1600" b="1"/>
                        <a:t>Growth (%)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2020</a:t>
                      </a:r>
                      <a:endParaRPr lang="en-CA" sz="1600"/>
                    </a:p>
                    <a:p>
                      <a:r>
                        <a:rPr lang="en-CA" sz="1600" b="1"/>
                        <a:t>Spending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2020</a:t>
                      </a:r>
                      <a:endParaRPr lang="en-CA" sz="1600"/>
                    </a:p>
                    <a:p>
                      <a:r>
                        <a:rPr lang="en-CA" sz="1600" b="1"/>
                        <a:t>Growth (%)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2021 Spending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2021 Growth (%)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790231"/>
                  </a:ext>
                </a:extLst>
              </a:tr>
              <a:tr h="589984">
                <a:tc>
                  <a:txBody>
                    <a:bodyPr/>
                    <a:lstStyle/>
                    <a:p>
                      <a:r>
                        <a:rPr lang="en-CA" sz="1600" dirty="0"/>
                        <a:t>Data Center Systems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205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-2.5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210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2.6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212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1.0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5572078"/>
                  </a:ext>
                </a:extLst>
              </a:tr>
              <a:tr h="589984">
                <a:tc>
                  <a:txBody>
                    <a:bodyPr/>
                    <a:lstStyle/>
                    <a:p>
                      <a:r>
                        <a:rPr lang="en-CA" sz="1600"/>
                        <a:t>Enterprise Software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457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8.8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507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10.9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560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10.5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8996626"/>
                  </a:ext>
                </a:extLst>
              </a:tr>
              <a:tr h="313429">
                <a:tc>
                  <a:txBody>
                    <a:bodyPr/>
                    <a:lstStyle/>
                    <a:p>
                      <a:r>
                        <a:rPr lang="en-CA" sz="1600"/>
                        <a:t>Devices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675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-5.3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683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1.2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685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0.4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408565"/>
                  </a:ext>
                </a:extLst>
              </a:tr>
              <a:tr h="313429">
                <a:tc>
                  <a:txBody>
                    <a:bodyPr/>
                    <a:lstStyle/>
                    <a:p>
                      <a:r>
                        <a:rPr lang="en-CA" sz="1600"/>
                        <a:t>IT Services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1,031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3.7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1,088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5.5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1,147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5.5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94867718"/>
                  </a:ext>
                </a:extLst>
              </a:tr>
              <a:tr h="589984">
                <a:tc>
                  <a:txBody>
                    <a:bodyPr/>
                    <a:lstStyle/>
                    <a:p>
                      <a:r>
                        <a:rPr lang="en-CA" sz="1600" dirty="0"/>
                        <a:t>Communications Services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1,364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-1.1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1,384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1,413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2.1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8808105"/>
                  </a:ext>
                </a:extLst>
              </a:tr>
              <a:tr h="313429">
                <a:tc>
                  <a:txBody>
                    <a:bodyPr/>
                    <a:lstStyle/>
                    <a:p>
                      <a:r>
                        <a:rPr lang="en-CA" sz="1600" b="1" dirty="0"/>
                        <a:t>Overall IT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3,732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0.4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3,872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3.7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4,018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3.8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338755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183E791-F02F-4E36-A46B-086DE7AEA439}"/>
              </a:ext>
            </a:extLst>
          </p:cNvPr>
          <p:cNvSpPr/>
          <p:nvPr/>
        </p:nvSpPr>
        <p:spPr>
          <a:xfrm>
            <a:off x="3936000" y="5765887"/>
            <a:ext cx="3441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Source: Gartner (October 2019)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FF81F-7A0F-4B19-B411-D21C90CB5025}"/>
              </a:ext>
            </a:extLst>
          </p:cNvPr>
          <p:cNvSpPr txBox="1"/>
          <p:nvPr/>
        </p:nvSpPr>
        <p:spPr>
          <a:xfrm>
            <a:off x="4008000" y="410054"/>
            <a:ext cx="7450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Os</a:t>
            </a:r>
            <a:r>
              <a:rPr lang="en-US" sz="3200" b="1" dirty="0"/>
              <a:t> </a:t>
            </a:r>
            <a:r>
              <a:rPr lang="en-US" sz="3200" b="1" dirty="0" err="1"/>
              <a:t>gastos</a:t>
            </a:r>
            <a:r>
              <a:rPr lang="en-US" sz="3200" b="1" dirty="0"/>
              <a:t> com TI no </a:t>
            </a:r>
            <a:r>
              <a:rPr lang="en-US" sz="3200" b="1" dirty="0" err="1"/>
              <a:t>mundo</a:t>
            </a:r>
            <a:r>
              <a:rPr lang="en-US" sz="3200" b="1" dirty="0"/>
              <a:t> </a:t>
            </a:r>
            <a:r>
              <a:rPr lang="en-US" sz="3200" b="1" dirty="0" err="1"/>
              <a:t>tem</a:t>
            </a:r>
            <a:r>
              <a:rPr lang="en-US" sz="3200" b="1" dirty="0"/>
              <a:t> </a:t>
            </a:r>
            <a:r>
              <a:rPr lang="en-US" sz="3200" b="1" dirty="0" err="1"/>
              <a:t>projeção</a:t>
            </a:r>
            <a:r>
              <a:rPr lang="en-US" sz="3200" b="1" dirty="0"/>
              <a:t> </a:t>
            </a:r>
          </a:p>
          <a:p>
            <a:r>
              <a:rPr lang="en-US" sz="3200" b="1" dirty="0"/>
              <a:t>de $3.7 </a:t>
            </a:r>
            <a:r>
              <a:rPr lang="en-US" sz="3200" b="1" dirty="0" err="1"/>
              <a:t>trilhões</a:t>
            </a:r>
            <a:r>
              <a:rPr lang="en-US" sz="3200" b="1" dirty="0"/>
              <a:t> </a:t>
            </a:r>
            <a:r>
              <a:rPr lang="en-US" sz="3200" b="1" dirty="0" err="1"/>
              <a:t>em</a:t>
            </a:r>
            <a:r>
              <a:rPr lang="en-US" sz="3200" b="1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22394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A9F3-0373-4A23-91F3-D5FF2AE1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46" y="1198418"/>
            <a:ext cx="3200400" cy="4461163"/>
          </a:xfrm>
        </p:spPr>
        <p:txBody>
          <a:bodyPr>
            <a:normAutofit/>
          </a:bodyPr>
          <a:lstStyle/>
          <a:p>
            <a:r>
              <a:rPr lang="en-CA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Gastos</a:t>
            </a:r>
            <a:r>
              <a:rPr lang="en-CA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com </a:t>
            </a:r>
            <a:r>
              <a:rPr lang="en-CA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Computação</a:t>
            </a:r>
            <a:r>
              <a:rPr lang="en-CA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CA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</a:t>
            </a:r>
            <a:r>
              <a:rPr lang="en-CA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CA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Nuvem</a:t>
            </a:r>
            <a:endParaRPr lang="en-CA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4A206D30-DCA3-4897-83DC-3F15790A6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000" y="298360"/>
            <a:ext cx="5034565" cy="6010640"/>
          </a:xfrm>
        </p:spPr>
      </p:pic>
    </p:spTree>
    <p:extLst>
      <p:ext uri="{BB962C8B-B14F-4D97-AF65-F5344CB8AC3E}">
        <p14:creationId xmlns:p14="http://schemas.microsoft.com/office/powerpoint/2010/main" val="41310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EEFDF72-00AC-4C63-A96B-ACA394613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393D5-7BC4-4ADC-8EE7-3872238AF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6" y="1917000"/>
            <a:ext cx="4572000" cy="257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817D1-F364-4521-9584-B5786656A75B}"/>
              </a:ext>
            </a:extLst>
          </p:cNvPr>
          <p:cNvSpPr txBox="1"/>
          <p:nvPr/>
        </p:nvSpPr>
        <p:spPr>
          <a:xfrm>
            <a:off x="6667246" y="621000"/>
            <a:ext cx="51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latin typeface="+mj-lt"/>
              </a:rPr>
              <a:t>O Mercado de </a:t>
            </a:r>
            <a:r>
              <a:rPr lang="en-CA" sz="3200" b="1" dirty="0" err="1">
                <a:solidFill>
                  <a:schemeClr val="bg1"/>
                </a:solidFill>
                <a:latin typeface="+mj-lt"/>
              </a:rPr>
              <a:t>Desenvolvimento</a:t>
            </a:r>
            <a:r>
              <a:rPr lang="en-CA" sz="3200" b="1" dirty="0">
                <a:solidFill>
                  <a:schemeClr val="bg1"/>
                </a:solidFill>
                <a:latin typeface="+mj-lt"/>
              </a:rPr>
              <a:t> de Software</a:t>
            </a:r>
          </a:p>
        </p:txBody>
      </p:sp>
    </p:spTree>
    <p:extLst>
      <p:ext uri="{BB962C8B-B14F-4D97-AF65-F5344CB8AC3E}">
        <p14:creationId xmlns:p14="http://schemas.microsoft.com/office/powerpoint/2010/main" val="279078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982987-41C4-4B55-9834-93695DCFBF01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bg1"/>
                </a:solidFill>
              </a:rPr>
              <a:t>Fonte: </a:t>
            </a:r>
            <a:r>
              <a:rPr lang="en-US" sz="11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Overflow Developer Survey 2020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983A5-4395-4F1C-9D95-80BCC5928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00" y="189000"/>
            <a:ext cx="8280000" cy="6162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3" y="2809194"/>
            <a:ext cx="3776802" cy="1232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Salário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por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desenvolvedor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86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000" y="149266"/>
            <a:ext cx="7424051" cy="7822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Linguagem</a:t>
            </a:r>
            <a:r>
              <a:rPr lang="en-US" sz="4000" dirty="0">
                <a:solidFill>
                  <a:schemeClr val="bg1"/>
                </a:solidFill>
              </a:rPr>
              <a:t> de </a:t>
            </a:r>
            <a:r>
              <a:rPr lang="en-US" sz="4000" dirty="0" err="1">
                <a:solidFill>
                  <a:schemeClr val="bg1"/>
                </a:solidFill>
              </a:rPr>
              <a:t>Programação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4A8E1-C588-48CE-A7D7-6AA9CB3E8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01"/>
          <a:stretch/>
        </p:blipFill>
        <p:spPr>
          <a:xfrm>
            <a:off x="165368" y="1347660"/>
            <a:ext cx="9189210" cy="4313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3F5CBD-AA21-4BDE-BA4B-78F857A80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0" t="45757" r="65103"/>
          <a:stretch/>
        </p:blipFill>
        <p:spPr>
          <a:xfrm>
            <a:off x="9603701" y="1285370"/>
            <a:ext cx="2210810" cy="4735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0C6FCB-AF22-4242-8CEB-2EB37CE7EE86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bg1"/>
                </a:solidFill>
              </a:rPr>
              <a:t>Fonte: </a:t>
            </a:r>
            <a:r>
              <a:rPr lang="en-US" sz="11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Overflow Developer Survey 2020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4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629194"/>
            <a:ext cx="3308130" cy="1592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Bancos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Dados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9C17F-9607-434A-B4FC-9AEF68FA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00" y="411012"/>
            <a:ext cx="7143750" cy="6029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99F959-BF0D-4DDD-B9B8-08DF537EB90C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bg1"/>
                </a:solidFill>
              </a:rPr>
              <a:t>Fonte: </a:t>
            </a:r>
            <a:r>
              <a:rPr lang="en-US" sz="11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Overflow Developer Survey 2020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4545-B772-400A-AA96-09C8363E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000" y="2061001"/>
            <a:ext cx="5376900" cy="1872000"/>
          </a:xfrm>
        </p:spPr>
        <p:txBody>
          <a:bodyPr>
            <a:normAutofit/>
          </a:bodyPr>
          <a:lstStyle/>
          <a:p>
            <a:r>
              <a:rPr lang="en-CA" sz="4800" b="1" dirty="0" err="1">
                <a:solidFill>
                  <a:schemeClr val="bg1"/>
                </a:solidFill>
              </a:rPr>
              <a:t>Carreira</a:t>
            </a:r>
            <a:r>
              <a:rPr lang="en-CA" sz="4800" b="1" dirty="0">
                <a:solidFill>
                  <a:schemeClr val="bg1"/>
                </a:solidFill>
              </a:rPr>
              <a:t> </a:t>
            </a:r>
            <a:r>
              <a:rPr lang="en-CA" sz="4800" b="1" dirty="0" err="1">
                <a:solidFill>
                  <a:schemeClr val="bg1"/>
                </a:solidFill>
              </a:rPr>
              <a:t>em</a:t>
            </a:r>
            <a:r>
              <a:rPr lang="en-CA" sz="4800" b="1" dirty="0">
                <a:solidFill>
                  <a:schemeClr val="bg1"/>
                </a:solidFill>
              </a:rPr>
              <a:t> TI</a:t>
            </a:r>
          </a:p>
        </p:txBody>
      </p:sp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93493156-965C-418F-9ABB-191EAF4C6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" y="-4010"/>
            <a:ext cx="12179400" cy="688233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431524-3577-49CC-A7AD-E23E072314CC}"/>
              </a:ext>
            </a:extLst>
          </p:cNvPr>
          <p:cNvSpPr/>
          <p:nvPr/>
        </p:nvSpPr>
        <p:spPr>
          <a:xfrm>
            <a:off x="4028320" y="909000"/>
            <a:ext cx="8184000" cy="2016000"/>
          </a:xfrm>
          <a:prstGeom prst="rect">
            <a:avLst/>
          </a:prstGeom>
          <a:solidFill>
            <a:srgbClr val="07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1F865-ACEF-4E3B-A59D-09FDBB3AB605}"/>
              </a:ext>
            </a:extLst>
          </p:cNvPr>
          <p:cNvSpPr/>
          <p:nvPr/>
        </p:nvSpPr>
        <p:spPr>
          <a:xfrm>
            <a:off x="30040" y="2335501"/>
            <a:ext cx="12179400" cy="1367999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58F66D02-7939-48CE-96DF-06111F10C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00" y="1305000"/>
            <a:ext cx="2705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411</Words>
  <Application>Microsoft Office PowerPoint</Application>
  <PresentationFormat>Widescreen</PresentationFormat>
  <Paragraphs>111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Perfil para o mercado exterior</vt:lpstr>
      <vt:lpstr>Giordano Lins</vt:lpstr>
      <vt:lpstr>A Gartner diz que os gastos em TI vão crescer 3.7% em 2020</vt:lpstr>
      <vt:lpstr>Gastos com Computação em Nuvem</vt:lpstr>
      <vt:lpstr>PowerPoint Presentation</vt:lpstr>
      <vt:lpstr>Salário por tipo  de desenvolvedor</vt:lpstr>
      <vt:lpstr>Linguagem de Programação</vt:lpstr>
      <vt:lpstr>Bancos de Dados</vt:lpstr>
      <vt:lpstr>Carreira em TI</vt:lpstr>
      <vt:lpstr>Idioma</vt:lpstr>
      <vt:lpstr>Idoma </vt:lpstr>
      <vt:lpstr>Freelancing</vt:lpstr>
      <vt:lpstr>Perfil desejado de um professional no mercado externo: </vt:lpstr>
      <vt:lpstr>Fatores que ajudam no processo de imigração: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do Mercado de Desenvolvimento de Software</dc:title>
  <dc:creator>Giordano</dc:creator>
  <cp:lastModifiedBy>Prospect IT</cp:lastModifiedBy>
  <cp:revision>19</cp:revision>
  <dcterms:created xsi:type="dcterms:W3CDTF">2020-06-06T16:58:08Z</dcterms:created>
  <dcterms:modified xsi:type="dcterms:W3CDTF">2021-01-24T22:55:29Z</dcterms:modified>
</cp:coreProperties>
</file>